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854" r:id="rId1"/>
  </p:sldMasterIdLst>
  <p:notesMasterIdLst>
    <p:notesMasterId r:id="rId21"/>
  </p:notesMasterIdLst>
  <p:sldIdLst>
    <p:sldId id="256" r:id="rId2"/>
    <p:sldId id="257" r:id="rId3"/>
    <p:sldId id="281" r:id="rId4"/>
    <p:sldId id="282" r:id="rId5"/>
    <p:sldId id="284" r:id="rId6"/>
    <p:sldId id="293" r:id="rId7"/>
    <p:sldId id="288" r:id="rId8"/>
    <p:sldId id="290" r:id="rId9"/>
    <p:sldId id="291" r:id="rId10"/>
    <p:sldId id="294" r:id="rId11"/>
    <p:sldId id="295" r:id="rId12"/>
    <p:sldId id="296" r:id="rId13"/>
    <p:sldId id="297" r:id="rId14"/>
    <p:sldId id="298" r:id="rId15"/>
    <p:sldId id="299" r:id="rId16"/>
    <p:sldId id="300" r:id="rId17"/>
    <p:sldId id="301" r:id="rId18"/>
    <p:sldId id="302" r:id="rId19"/>
    <p:sldId id="277" r:id="rId20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678" autoAdjust="0"/>
    <p:restoredTop sz="94660"/>
  </p:normalViewPr>
  <p:slideViewPr>
    <p:cSldViewPr snapToGrid="0">
      <p:cViewPr varScale="1">
        <p:scale>
          <a:sx n="86" d="100"/>
          <a:sy n="86" d="100"/>
        </p:scale>
        <p:origin x="680" y="52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53632375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6e9392fcab_2_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6e9392fcab_2_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Map of the United States. 1861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85254375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Map of the United States. 1861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20565985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dirty="0" smtClean="0"/>
              <a:t>An</a:t>
            </a:r>
            <a:r>
              <a:rPr lang="en-US" baseline="0" dirty="0" smtClean="0"/>
              <a:t> 1861 i</a:t>
            </a:r>
            <a:r>
              <a:rPr lang="en-US" dirty="0" smtClean="0"/>
              <a:t>llustration depicting </a:t>
            </a:r>
            <a:r>
              <a:rPr lang="en-US" baseline="0" dirty="0" smtClean="0"/>
              <a:t>a slave auction in the south.</a:t>
            </a:r>
            <a:endParaRPr lang="en-US" dirty="0" smtClean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10549088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smtClean="0"/>
              <a:t>The</a:t>
            </a:r>
            <a:r>
              <a:rPr lang="en-US" baseline="0" dirty="0" smtClean="0"/>
              <a:t> South Carolina State Capitol, featuring a large Confederate monument, and the Confederate flag. The flag was removed in 2015.</a:t>
            </a:r>
            <a:endParaRPr lang="en-US" dirty="0" smtClean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11722959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smtClean="0"/>
              <a:t>The</a:t>
            </a:r>
            <a:r>
              <a:rPr lang="en-US" baseline="0" dirty="0" smtClean="0"/>
              <a:t> South Carolina State Capitol, featuring a large Confederate monument, and the Confederate flag. The flag was removed in 2015.</a:t>
            </a:r>
            <a:endParaRPr lang="en-US" dirty="0" smtClean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98973523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dirty="0" smtClean="0"/>
              <a:t>The</a:t>
            </a:r>
            <a:r>
              <a:rPr lang="en-US" baseline="0" dirty="0" smtClean="0"/>
              <a:t> South Carolina State Capitol, featuring a large Confederate monument, and the Confederate flag. The flag was removed in 2015.</a:t>
            </a:r>
            <a:r>
              <a:rPr lang="en-US" dirty="0" smtClean="0"/>
              <a:t> Anti-Confederate protestors in Florida in 2018.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 smtClean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18061302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smtClean="0"/>
              <a:t>Anti-Confederate protestors pulled down a Confederate statue in North Carolina in 2017.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74253644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smtClean="0"/>
              <a:t>An</a:t>
            </a:r>
            <a:r>
              <a:rPr lang="en-US" baseline="0" dirty="0" smtClean="0"/>
              <a:t> 1861 i</a:t>
            </a:r>
            <a:r>
              <a:rPr lang="en-US" dirty="0" smtClean="0"/>
              <a:t>llustration depicting </a:t>
            </a:r>
            <a:r>
              <a:rPr lang="en-US" baseline="0" dirty="0" smtClean="0"/>
              <a:t>a slave auction in the south.</a:t>
            </a:r>
            <a:endParaRPr lang="en-US" dirty="0" smtClean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55014375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smtClean="0"/>
              <a:t>Confederate monument supporters and white supremacists gather in Charlottesville, Virginia in 2017.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93070144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g6e9392fcab_0_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6" name="Google Shape;196;g6e9392fcab_0_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Map of the United States. 1861</a:t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Map of the United States. 1861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394499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Map of the United States. 1861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15773258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Map of the United States. 1861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58156652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Map of the United States. 1861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50406675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Map of the United States. 1861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60007356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Map of the United States. 1861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51715509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Map of the United States. 1861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2457623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0" y="0"/>
            <a:ext cx="9144000" cy="5143500"/>
            <a:chOff x="0" y="0"/>
            <a:chExt cx="12192000" cy="6858000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42000"/>
                    <a:hueMod val="42000"/>
                    <a:satMod val="124000"/>
                    <a:lumMod val="62000"/>
                  </a:schemeClr>
                  <a:schemeClr val="dk2">
                    <a:tint val="96000"/>
                    <a:satMod val="130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Oval 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Oval 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Oval 10"/>
            <p:cNvSpPr/>
            <p:nvPr/>
          </p:nvSpPr>
          <p:spPr>
            <a:xfrm>
              <a:off x="7999412" y="1587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4000"/>
                  </a:schemeClr>
                </a:gs>
                <a:gs pos="73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Oval 11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1000"/>
                  </a:schemeClr>
                </a:gs>
                <a:gs pos="75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8609012" y="5865239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0000"/>
                  </a:schemeClr>
                </a:gs>
                <a:gs pos="66000">
                  <a:schemeClr val="accent1">
                    <a:lumMod val="60000"/>
                    <a:lumOff val="40000"/>
                    <a:alpha val="0"/>
                  </a:schemeClr>
                </a:gs>
                <a:gs pos="31000">
                  <a:schemeClr val="accent1">
                    <a:lumMod val="60000"/>
                    <a:lumOff val="40000"/>
                    <a:alpha val="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66216" y="1574800"/>
            <a:ext cx="6619244" cy="2008236"/>
          </a:xfrm>
        </p:spPr>
        <p:txBody>
          <a:bodyPr anchor="b"/>
          <a:lstStyle>
            <a:lvl1pPr>
              <a:defRPr sz="405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6216" y="3583035"/>
            <a:ext cx="6619244" cy="646065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/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gray">
          <a:xfrm rot="5400000">
            <a:off x="7632210" y="1344168"/>
            <a:ext cx="742949" cy="228599"/>
          </a:xfrm>
        </p:spPr>
        <p:txBody>
          <a:bodyPr anchor="t"/>
          <a:lstStyle>
            <a:lvl1pPr algn="l">
              <a:defRPr b="0" i="0">
                <a:solidFill>
                  <a:schemeClr val="bg1"/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11/2/2020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gray">
          <a:xfrm rot="5400000">
            <a:off x="6722682" y="2420115"/>
            <a:ext cx="2894846" cy="228601"/>
          </a:xfrm>
        </p:spPr>
        <p:txBody>
          <a:bodyPr anchor="b"/>
          <a:lstStyle>
            <a:lvl1pPr>
              <a:defRPr b="0" i="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7" name="Rectangle 16"/>
          <p:cNvSpPr/>
          <p:nvPr/>
        </p:nvSpPr>
        <p:spPr>
          <a:xfrm>
            <a:off x="7832796" y="0"/>
            <a:ext cx="514350" cy="8572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763257" y="219457"/>
            <a:ext cx="628649" cy="575765"/>
          </a:xfrm>
        </p:spPr>
        <p:txBody>
          <a:bodyPr/>
          <a:lstStyle>
            <a:lvl1pPr>
              <a:defRPr sz="2100" b="0" i="0"/>
            </a:lvl1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144294838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0" y="0"/>
            <a:ext cx="9144000" cy="51435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42000"/>
                    <a:hueMod val="42000"/>
                    <a:satMod val="124000"/>
                    <a:lumMod val="62000"/>
                  </a:schemeClr>
                  <a:schemeClr val="dk2">
                    <a:tint val="96000"/>
                    <a:satMod val="130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Oval 11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7999412" y="1587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4000"/>
                  </a:schemeClr>
                </a:gs>
                <a:gs pos="73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1000"/>
                  </a:schemeClr>
                </a:gs>
                <a:gs pos="75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5239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0000"/>
                  </a:schemeClr>
                </a:gs>
                <a:gs pos="66000">
                  <a:schemeClr val="accent1">
                    <a:lumMod val="60000"/>
                    <a:lumOff val="40000"/>
                    <a:alpha val="0"/>
                  </a:schemeClr>
                </a:gs>
                <a:gs pos="31000">
                  <a:schemeClr val="accent1">
                    <a:lumMod val="60000"/>
                    <a:lumOff val="40000"/>
                    <a:alpha val="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5"/>
            <p:cNvSpPr/>
            <p:nvPr/>
          </p:nvSpPr>
          <p:spPr bwMode="gray">
            <a:xfrm rot="10800000">
              <a:off x="459506" y="321130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8" name="Freeform 5"/>
            <p:cNvSpPr/>
            <p:nvPr/>
          </p:nvSpPr>
          <p:spPr bwMode="gray">
            <a:xfrm rot="10371525">
              <a:off x="263767" y="443825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9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217" y="3724459"/>
            <a:ext cx="6619243" cy="425054"/>
          </a:xfrm>
        </p:spPr>
        <p:txBody>
          <a:bodyPr anchor="b">
            <a:normAutofit/>
          </a:bodyPr>
          <a:lstStyle>
            <a:lvl1pPr algn="l">
              <a:defRPr sz="1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66216" y="514350"/>
            <a:ext cx="6619244" cy="257175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866217" y="4149512"/>
            <a:ext cx="6619242" cy="370284"/>
          </a:xfrm>
        </p:spPr>
        <p:txBody>
          <a:bodyPr>
            <a:normAutofit/>
          </a:bodyPr>
          <a:lstStyle>
            <a:lvl1pPr marL="0" indent="0">
              <a:buNone/>
              <a:defRPr sz="900">
                <a:solidFill>
                  <a:schemeClr val="accent1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11/2/2020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7832796" y="0"/>
            <a:ext cx="514350" cy="8572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971480821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0"/>
            <a:ext cx="9144000" cy="5143500"/>
            <a:chOff x="0" y="0"/>
            <a:chExt cx="12192000" cy="6858000"/>
          </a:xfrm>
        </p:grpSpPr>
        <p:sp>
          <p:nvSpPr>
            <p:cNvPr id="10" name="Rectangle 9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42000"/>
                    <a:hueMod val="42000"/>
                    <a:satMod val="124000"/>
                    <a:lumMod val="62000"/>
                  </a:schemeClr>
                  <a:schemeClr val="dk2">
                    <a:tint val="96000"/>
                    <a:satMod val="130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Oval 10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Oval 11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7999412" y="1587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4000"/>
                  </a:schemeClr>
                </a:gs>
                <a:gs pos="73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1000"/>
                  </a:schemeClr>
                </a:gs>
                <a:gs pos="75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5865239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0000"/>
                  </a:schemeClr>
                </a:gs>
                <a:gs pos="66000">
                  <a:schemeClr val="accent1">
                    <a:lumMod val="60000"/>
                    <a:lumOff val="40000"/>
                    <a:alpha val="0"/>
                  </a:schemeClr>
                </a:gs>
                <a:gs pos="31000">
                  <a:schemeClr val="accent1">
                    <a:lumMod val="60000"/>
                    <a:lumOff val="40000"/>
                    <a:alpha val="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Freeform 5"/>
            <p:cNvSpPr/>
            <p:nvPr/>
          </p:nvSpPr>
          <p:spPr bwMode="gray">
            <a:xfrm>
              <a:off x="455612" y="2801319"/>
              <a:ext cx="11277600" cy="3602637"/>
            </a:xfrm>
            <a:custGeom>
              <a:avLst/>
              <a:gdLst/>
              <a:ahLst/>
              <a:cxnLst/>
              <a:rect l="l" t="t" r="r" b="b"/>
              <a:pathLst>
                <a:path w="10000" h="7946">
                  <a:moveTo>
                    <a:pt x="0" y="0"/>
                  </a:moveTo>
                  <a:lnTo>
                    <a:pt x="0" y="7945"/>
                  </a:lnTo>
                  <a:lnTo>
                    <a:pt x="10000" y="7946"/>
                  </a:lnTo>
                  <a:lnTo>
                    <a:pt x="10000" y="4"/>
                  </a:lnTo>
                  <a:lnTo>
                    <a:pt x="10000" y="4"/>
                  </a:lnTo>
                  <a:lnTo>
                    <a:pt x="9773" y="91"/>
                  </a:lnTo>
                  <a:lnTo>
                    <a:pt x="9547" y="175"/>
                  </a:lnTo>
                  <a:lnTo>
                    <a:pt x="9320" y="256"/>
                  </a:lnTo>
                  <a:lnTo>
                    <a:pt x="9092" y="326"/>
                  </a:lnTo>
                  <a:lnTo>
                    <a:pt x="8865" y="396"/>
                  </a:lnTo>
                  <a:lnTo>
                    <a:pt x="8637" y="462"/>
                  </a:lnTo>
                  <a:lnTo>
                    <a:pt x="8412" y="518"/>
                  </a:lnTo>
                  <a:lnTo>
                    <a:pt x="8184" y="571"/>
                  </a:lnTo>
                  <a:lnTo>
                    <a:pt x="7957" y="620"/>
                  </a:lnTo>
                  <a:lnTo>
                    <a:pt x="7734" y="662"/>
                  </a:lnTo>
                  <a:lnTo>
                    <a:pt x="7508" y="704"/>
                  </a:lnTo>
                  <a:lnTo>
                    <a:pt x="7285" y="739"/>
                  </a:lnTo>
                  <a:lnTo>
                    <a:pt x="7062" y="767"/>
                  </a:lnTo>
                  <a:lnTo>
                    <a:pt x="6840" y="795"/>
                  </a:lnTo>
                  <a:lnTo>
                    <a:pt x="6620" y="819"/>
                  </a:lnTo>
                  <a:lnTo>
                    <a:pt x="6402" y="837"/>
                  </a:lnTo>
                  <a:lnTo>
                    <a:pt x="6184" y="851"/>
                  </a:lnTo>
                  <a:lnTo>
                    <a:pt x="5968" y="865"/>
                  </a:lnTo>
                  <a:lnTo>
                    <a:pt x="5755" y="872"/>
                  </a:lnTo>
                  <a:lnTo>
                    <a:pt x="5542" y="879"/>
                  </a:lnTo>
                  <a:lnTo>
                    <a:pt x="5332" y="882"/>
                  </a:lnTo>
                  <a:lnTo>
                    <a:pt x="5124" y="879"/>
                  </a:lnTo>
                  <a:lnTo>
                    <a:pt x="4918" y="879"/>
                  </a:lnTo>
                  <a:lnTo>
                    <a:pt x="4714" y="872"/>
                  </a:lnTo>
                  <a:lnTo>
                    <a:pt x="4514" y="861"/>
                  </a:lnTo>
                  <a:lnTo>
                    <a:pt x="4316" y="851"/>
                  </a:lnTo>
                  <a:lnTo>
                    <a:pt x="4122" y="840"/>
                  </a:lnTo>
                  <a:lnTo>
                    <a:pt x="3929" y="823"/>
                  </a:lnTo>
                  <a:lnTo>
                    <a:pt x="3739" y="805"/>
                  </a:lnTo>
                  <a:lnTo>
                    <a:pt x="3553" y="788"/>
                  </a:lnTo>
                  <a:lnTo>
                    <a:pt x="3190" y="742"/>
                  </a:lnTo>
                  <a:lnTo>
                    <a:pt x="2842" y="693"/>
                  </a:lnTo>
                  <a:lnTo>
                    <a:pt x="2508" y="641"/>
                  </a:lnTo>
                  <a:lnTo>
                    <a:pt x="2192" y="585"/>
                  </a:lnTo>
                  <a:lnTo>
                    <a:pt x="1890" y="525"/>
                  </a:lnTo>
                  <a:lnTo>
                    <a:pt x="1610" y="462"/>
                  </a:lnTo>
                  <a:lnTo>
                    <a:pt x="1347" y="399"/>
                  </a:lnTo>
                  <a:lnTo>
                    <a:pt x="1105" y="336"/>
                  </a:lnTo>
                  <a:lnTo>
                    <a:pt x="883" y="277"/>
                  </a:lnTo>
                  <a:lnTo>
                    <a:pt x="686" y="221"/>
                  </a:lnTo>
                  <a:lnTo>
                    <a:pt x="508" y="168"/>
                  </a:lnTo>
                  <a:lnTo>
                    <a:pt x="358" y="123"/>
                  </a:lnTo>
                  <a:lnTo>
                    <a:pt x="232" y="81"/>
                  </a:lnTo>
                  <a:lnTo>
                    <a:pt x="59" y="21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9" name="Freeform 5"/>
            <p:cNvSpPr/>
            <p:nvPr/>
          </p:nvSpPr>
          <p:spPr bwMode="gray">
            <a:xfrm rot="21010068">
              <a:off x="8490951" y="271487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8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216" y="797562"/>
            <a:ext cx="6619244" cy="1034816"/>
          </a:xfrm>
        </p:spPr>
        <p:txBody>
          <a:bodyPr anchor="ctr"/>
          <a:lstStyle>
            <a:lvl1pPr>
              <a:defRPr sz="3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216" y="2657475"/>
            <a:ext cx="6619244" cy="1857375"/>
          </a:xfrm>
        </p:spPr>
        <p:txBody>
          <a:bodyPr anchor="ctr">
            <a:normAutofit/>
          </a:bodyPr>
          <a:lstStyle>
            <a:lvl1pPr marL="0" indent="0">
              <a:buNone/>
              <a:defRPr sz="13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7832796" y="0"/>
            <a:ext cx="514350" cy="8572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797192726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0"/>
            <a:ext cx="9144000" cy="5143500"/>
            <a:chOff x="0" y="0"/>
            <a:chExt cx="12192000" cy="6858000"/>
          </a:xfrm>
        </p:grpSpPr>
        <p:sp>
          <p:nvSpPr>
            <p:cNvPr id="16" name="Rectangle 15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42000"/>
                    <a:hueMod val="42000"/>
                    <a:satMod val="124000"/>
                    <a:lumMod val="62000"/>
                  </a:schemeClr>
                  <a:schemeClr val="dk2">
                    <a:tint val="96000"/>
                    <a:satMod val="130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1587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4000"/>
                  </a:schemeClr>
                </a:gs>
                <a:gs pos="73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1000"/>
                  </a:schemeClr>
                </a:gs>
                <a:gs pos="75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8609012" y="5865239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0000"/>
                  </a:schemeClr>
                </a:gs>
                <a:gs pos="66000">
                  <a:schemeClr val="accent1">
                    <a:lumMod val="60000"/>
                    <a:lumOff val="40000"/>
                    <a:alpha val="0"/>
                  </a:schemeClr>
                </a:gs>
                <a:gs pos="31000">
                  <a:schemeClr val="accent1">
                    <a:lumMod val="60000"/>
                    <a:lumOff val="40000"/>
                    <a:alpha val="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5"/>
            <p:cNvSpPr/>
            <p:nvPr/>
          </p:nvSpPr>
          <p:spPr bwMode="gray">
            <a:xfrm rot="21010068">
              <a:off x="8490951" y="41851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5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23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11" name="TextBox 10"/>
          <p:cNvSpPr txBox="1"/>
          <p:nvPr/>
        </p:nvSpPr>
        <p:spPr bwMode="gray">
          <a:xfrm>
            <a:off x="673721" y="452692"/>
            <a:ext cx="60143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sz="7200" dirty="0"/>
              <a:t>“</a:t>
            </a:r>
          </a:p>
        </p:txBody>
      </p:sp>
      <p:sp>
        <p:nvSpPr>
          <p:cNvPr id="13" name="TextBox 12"/>
          <p:cNvSpPr txBox="1"/>
          <p:nvPr/>
        </p:nvSpPr>
        <p:spPr bwMode="gray">
          <a:xfrm>
            <a:off x="7278853" y="1960341"/>
            <a:ext cx="60143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sz="7200" dirty="0"/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1101" y="735388"/>
            <a:ext cx="6345737" cy="2028776"/>
          </a:xfrm>
        </p:spPr>
        <p:txBody>
          <a:bodyPr anchor="ctr"/>
          <a:lstStyle>
            <a:lvl1pPr>
              <a:defRPr sz="3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 bwMode="gray">
          <a:xfrm>
            <a:off x="1459459" y="2764886"/>
            <a:ext cx="5794329" cy="256631"/>
          </a:xfrm>
        </p:spPr>
        <p:txBody>
          <a:bodyPr anchor="t">
            <a:normAutofit/>
          </a:bodyPr>
          <a:lstStyle>
            <a:lvl1pPr marL="0" indent="0">
              <a:buNone/>
              <a:defRPr lang="en-US" sz="1050" b="0" i="0" kern="1200" cap="small" dirty="0">
                <a:solidFill>
                  <a:schemeClr val="accent1"/>
                </a:solidFill>
                <a:latin typeface="+mn-lt"/>
                <a:ea typeface="+mn-ea"/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216" y="3760795"/>
            <a:ext cx="6619244" cy="759498"/>
          </a:xfrm>
        </p:spPr>
        <p:txBody>
          <a:bodyPr anchor="ctr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4" name="Rectangle 23"/>
          <p:cNvSpPr/>
          <p:nvPr/>
        </p:nvSpPr>
        <p:spPr>
          <a:xfrm>
            <a:off x="7832796" y="0"/>
            <a:ext cx="514350" cy="8572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36339080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9144000" cy="5143500"/>
            <a:chOff x="0" y="0"/>
            <a:chExt cx="12192000" cy="6858000"/>
          </a:xfrm>
        </p:grpSpPr>
        <p:sp>
          <p:nvSpPr>
            <p:cNvPr id="10" name="Rectangle 9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42000"/>
                    <a:hueMod val="42000"/>
                    <a:satMod val="124000"/>
                    <a:lumMod val="62000"/>
                  </a:schemeClr>
                  <a:schemeClr val="dk2">
                    <a:tint val="96000"/>
                    <a:satMod val="130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Oval 10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7999412" y="1587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4000"/>
                  </a:schemeClr>
                </a:gs>
                <a:gs pos="73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1000"/>
                  </a:schemeClr>
                </a:gs>
                <a:gs pos="75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5865239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0000"/>
                  </a:schemeClr>
                </a:gs>
                <a:gs pos="66000">
                  <a:schemeClr val="accent1">
                    <a:lumMod val="60000"/>
                    <a:lumOff val="40000"/>
                    <a:alpha val="0"/>
                  </a:schemeClr>
                </a:gs>
                <a:gs pos="31000">
                  <a:schemeClr val="accent1">
                    <a:lumMod val="60000"/>
                    <a:lumOff val="40000"/>
                    <a:alpha val="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Freeform 5"/>
            <p:cNvSpPr/>
            <p:nvPr/>
          </p:nvSpPr>
          <p:spPr bwMode="gray">
            <a:xfrm rot="21010068">
              <a:off x="8490951" y="4193583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8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217" y="1803358"/>
            <a:ext cx="6619244" cy="1341528"/>
          </a:xfrm>
        </p:spPr>
        <p:txBody>
          <a:bodyPr anchor="b"/>
          <a:lstStyle>
            <a:lvl1pPr algn="l">
              <a:defRPr sz="3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3940" y="3768725"/>
            <a:ext cx="6619244" cy="645300"/>
          </a:xfrm>
        </p:spPr>
        <p:txBody>
          <a:bodyPr anchor="t"/>
          <a:lstStyle>
            <a:lvl1pPr marL="0" indent="0" algn="l">
              <a:buNone/>
              <a:defRPr sz="1500" cap="none">
                <a:solidFill>
                  <a:schemeClr val="accent1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7832796" y="0"/>
            <a:ext cx="514350" cy="8572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688690850"/>
      </p:ext>
    </p:extLst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Placeholder 1"/>
          <p:cNvSpPr>
            <a:spLocks noGrp="1"/>
          </p:cNvSpPr>
          <p:nvPr>
            <p:ph type="title"/>
          </p:nvPr>
        </p:nvSpPr>
        <p:spPr>
          <a:xfrm>
            <a:off x="866216" y="710940"/>
            <a:ext cx="6571060" cy="54636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216" y="1958249"/>
            <a:ext cx="2346876" cy="432197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accent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866216" y="2390446"/>
            <a:ext cx="2346876" cy="2129847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384541" y="1958249"/>
            <a:ext cx="2359035" cy="432197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accent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384541" y="2390446"/>
            <a:ext cx="2359035" cy="2129846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15026" y="1952625"/>
            <a:ext cx="2368086" cy="432196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accent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5915025" y="2390446"/>
            <a:ext cx="2370772" cy="2129846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cxnSp>
        <p:nvCxnSpPr>
          <p:cNvPr id="22" name="Straight Connector 21"/>
          <p:cNvCxnSpPr/>
          <p:nvPr/>
        </p:nvCxnSpPr>
        <p:spPr>
          <a:xfrm>
            <a:off x="3302978" y="1927225"/>
            <a:ext cx="0" cy="2619374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5829301" y="1927225"/>
            <a:ext cx="0" cy="2619374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11/2/2020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257633811"/>
      </p:ext>
    </p:extLst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/>
          <a:lstStyle>
            <a:lvl1pPr>
              <a:defRPr sz="27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216" y="3399634"/>
            <a:ext cx="2265558" cy="432197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accent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000914" y="1958435"/>
            <a:ext cx="2018432" cy="1187823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866215" y="3831831"/>
            <a:ext cx="2265559" cy="688462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26649" y="3399634"/>
            <a:ext cx="2287829" cy="432197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accent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561347" y="1982130"/>
            <a:ext cx="2018432" cy="1164128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426649" y="3831831"/>
            <a:ext cx="2287829" cy="691057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87575" y="3399634"/>
            <a:ext cx="2287829" cy="432197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accent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6122273" y="1964244"/>
            <a:ext cx="2018432" cy="1182014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5987576" y="3831831"/>
            <a:ext cx="2290595" cy="672256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cxnSp>
        <p:nvCxnSpPr>
          <p:cNvPr id="21" name="Straight Connector 20"/>
          <p:cNvCxnSpPr/>
          <p:nvPr/>
        </p:nvCxnSpPr>
        <p:spPr>
          <a:xfrm>
            <a:off x="3304373" y="1927225"/>
            <a:ext cx="0" cy="2619374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5848352" y="1927225"/>
            <a:ext cx="0" cy="2619374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11/2/2020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10094103"/>
      </p:ext>
    </p:extLst>
  </p:cSld>
  <p:clrMapOvr>
    <a:masterClrMapping/>
  </p:clrMapOvr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866216" y="710940"/>
            <a:ext cx="6571060" cy="54636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66216" y="1952625"/>
            <a:ext cx="6619244" cy="2562225"/>
          </a:xfrm>
        </p:spPr>
        <p:txBody>
          <a:bodyPr vert="eaVert" anchor="t" anchorCtr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smtClean="0"/>
              <a:t>11/2/2020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366266798"/>
      </p:ext>
    </p:extLst>
  </p:cSld>
  <p:clrMapOvr>
    <a:masterClrMapping/>
  </p:clrMapOvr>
  <p:hf sldNum="0"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9144000" cy="51435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42000"/>
                    <a:hueMod val="42000"/>
                    <a:satMod val="124000"/>
                    <a:lumMod val="62000"/>
                  </a:schemeClr>
                  <a:schemeClr val="dk2">
                    <a:tint val="96000"/>
                    <a:satMod val="130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1587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4000"/>
                  </a:schemeClr>
                </a:gs>
                <a:gs pos="73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1000"/>
                  </a:schemeClr>
                </a:gs>
                <a:gs pos="75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8609012" y="5865239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0000"/>
                  </a:schemeClr>
                </a:gs>
                <a:gs pos="66000">
                  <a:schemeClr val="accent1">
                    <a:lumMod val="60000"/>
                    <a:lumOff val="40000"/>
                    <a:alpha val="0"/>
                  </a:schemeClr>
                </a:gs>
                <a:gs pos="31000">
                  <a:schemeClr val="accent1">
                    <a:lumMod val="60000"/>
                    <a:lumOff val="40000"/>
                    <a:alpha val="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5"/>
            <p:cNvSpPr/>
            <p:nvPr/>
          </p:nvSpPr>
          <p:spPr bwMode="gray">
            <a:xfrm rot="5101749">
              <a:off x="6294738" y="457773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3" name="Rectangle 12"/>
            <p:cNvSpPr/>
            <p:nvPr/>
          </p:nvSpPr>
          <p:spPr>
            <a:xfrm>
              <a:off x="414867" y="402165"/>
              <a:ext cx="6510866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5"/>
            <p:cNvSpPr/>
            <p:nvPr/>
          </p:nvSpPr>
          <p:spPr bwMode="gray">
            <a:xfrm rot="5400000">
              <a:off x="44492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2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438927" y="973072"/>
            <a:ext cx="1057474" cy="3547220"/>
          </a:xfrm>
        </p:spPr>
        <p:txBody>
          <a:bodyPr vert="eaVert" anchor="b" anchorCtr="0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66215" y="973072"/>
            <a:ext cx="4685660" cy="3547220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8" name="Rectangle 17"/>
          <p:cNvSpPr/>
          <p:nvPr/>
        </p:nvSpPr>
        <p:spPr>
          <a:xfrm>
            <a:off x="7832796" y="0"/>
            <a:ext cx="514350" cy="8572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441785471"/>
      </p:ext>
    </p:extLst>
  </p:cSld>
  <p:clrMapOvr>
    <a:masterClrMapping/>
  </p:clrMapOvr>
  <p:hf sldNum="0" hdr="0" ft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293225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866216" y="710940"/>
            <a:ext cx="6571060" cy="54636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73927296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0" y="0"/>
            <a:ext cx="9144000" cy="51435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42000"/>
                    <a:hueMod val="42000"/>
                    <a:satMod val="124000"/>
                    <a:lumMod val="62000"/>
                  </a:schemeClr>
                  <a:schemeClr val="dk2">
                    <a:tint val="96000"/>
                    <a:satMod val="130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Oval 11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7999412" y="1587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4000"/>
                  </a:schemeClr>
                </a:gs>
                <a:gs pos="73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1000"/>
                  </a:schemeClr>
                </a:gs>
                <a:gs pos="75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5239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0000"/>
                  </a:schemeClr>
                </a:gs>
                <a:gs pos="66000">
                  <a:schemeClr val="accent1">
                    <a:lumMod val="60000"/>
                    <a:lumOff val="40000"/>
                    <a:alpha val="0"/>
                  </a:schemeClr>
                </a:gs>
                <a:gs pos="31000">
                  <a:schemeClr val="accent1">
                    <a:lumMod val="60000"/>
                    <a:lumOff val="40000"/>
                    <a:alpha val="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Rectangle 6"/>
            <p:cNvSpPr/>
            <p:nvPr/>
          </p:nvSpPr>
          <p:spPr>
            <a:xfrm>
              <a:off x="7289800" y="402165"/>
              <a:ext cx="44788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Freeform 5"/>
            <p:cNvSpPr/>
            <p:nvPr/>
          </p:nvSpPr>
          <p:spPr bwMode="gray">
            <a:xfrm rot="16200000">
              <a:off x="3787244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9" name="Freeform 5"/>
            <p:cNvSpPr/>
            <p:nvPr/>
          </p:nvSpPr>
          <p:spPr bwMode="gray">
            <a:xfrm rot="15922489">
              <a:off x="4698352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9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218" y="2008234"/>
            <a:ext cx="3263267" cy="1712867"/>
          </a:xfrm>
        </p:spPr>
        <p:txBody>
          <a:bodyPr anchor="ctr"/>
          <a:lstStyle>
            <a:lvl1pPr algn="l">
              <a:defRPr sz="3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71670" y="2008233"/>
            <a:ext cx="2818159" cy="1712868"/>
          </a:xfrm>
        </p:spPr>
        <p:txBody>
          <a:bodyPr anchor="ctr"/>
          <a:lstStyle>
            <a:lvl1pPr marL="0" indent="0" algn="l">
              <a:buNone/>
              <a:defRPr sz="1500" cap="all">
                <a:solidFill>
                  <a:schemeClr val="accent1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7832796" y="0"/>
            <a:ext cx="514350" cy="8572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815738164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63526" y="1952625"/>
            <a:ext cx="3621558" cy="2562226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6534" y="1952625"/>
            <a:ext cx="3618869" cy="2533279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smtClean="0"/>
              <a:t>11/2/2020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375210535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215" y="1977047"/>
            <a:ext cx="3618869" cy="432197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accent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66215" y="2409245"/>
            <a:ext cx="3618869" cy="210560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56533" y="1952625"/>
            <a:ext cx="3618870" cy="456619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accent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56535" y="2409245"/>
            <a:ext cx="3618869" cy="2105606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11/2/2020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99866584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11/2/2020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751936346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11/2/2020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7832796" y="0"/>
            <a:ext cx="514350" cy="8572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2145483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0" y="0"/>
            <a:ext cx="9144000" cy="5143500"/>
            <a:chOff x="0" y="0"/>
            <a:chExt cx="12192000" cy="6858000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42000"/>
                    <a:hueMod val="42000"/>
                    <a:satMod val="124000"/>
                    <a:lumMod val="62000"/>
                  </a:schemeClr>
                  <a:schemeClr val="dk2">
                    <a:tint val="96000"/>
                    <a:satMod val="130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7999412" y="1587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4000"/>
                  </a:schemeClr>
                </a:gs>
                <a:gs pos="73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1000"/>
                  </a:schemeClr>
                </a:gs>
                <a:gs pos="75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5239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0000"/>
                  </a:schemeClr>
                </a:gs>
                <a:gs pos="66000">
                  <a:schemeClr val="accent1">
                    <a:lumMod val="60000"/>
                    <a:lumOff val="40000"/>
                    <a:alpha val="0"/>
                  </a:schemeClr>
                </a:gs>
                <a:gs pos="31000">
                  <a:schemeClr val="accent1">
                    <a:lumMod val="60000"/>
                    <a:lumOff val="40000"/>
                    <a:alpha val="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5"/>
            <p:cNvSpPr/>
            <p:nvPr/>
          </p:nvSpPr>
          <p:spPr bwMode="gray">
            <a:xfrm rot="16200000">
              <a:off x="2229377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0" name="Freeform 5"/>
            <p:cNvSpPr/>
            <p:nvPr/>
          </p:nvSpPr>
          <p:spPr bwMode="gray">
            <a:xfrm rot="15922489">
              <a:off x="3140485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Rectangle 7"/>
            <p:cNvSpPr/>
            <p:nvPr/>
          </p:nvSpPr>
          <p:spPr bwMode="gray">
            <a:xfrm>
              <a:off x="5713412" y="402165"/>
              <a:ext cx="6055253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215" y="971550"/>
            <a:ext cx="2094869" cy="1200150"/>
          </a:xfrm>
        </p:spPr>
        <p:txBody>
          <a:bodyPr anchor="b"/>
          <a:lstStyle>
            <a:lvl1pPr algn="l">
              <a:defRPr sz="1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35860" y="1085850"/>
            <a:ext cx="3892549" cy="3429000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866216" y="2346961"/>
            <a:ext cx="2094869" cy="2171699"/>
          </a:xfrm>
        </p:spPr>
        <p:txBody>
          <a:bodyPr/>
          <a:lstStyle>
            <a:lvl1pPr marL="0" indent="0">
              <a:buNone/>
              <a:defRPr sz="1050">
                <a:solidFill>
                  <a:schemeClr val="accent1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smtClean="0"/>
              <a:t>11/2/2020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7832796" y="0"/>
            <a:ext cx="514350" cy="8572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187790933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0" y="0"/>
            <a:ext cx="9144000" cy="5143500"/>
            <a:chOff x="0" y="0"/>
            <a:chExt cx="12192000" cy="6858000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42000"/>
                    <a:hueMod val="42000"/>
                    <a:satMod val="124000"/>
                    <a:lumMod val="62000"/>
                  </a:schemeClr>
                  <a:schemeClr val="dk2">
                    <a:tint val="96000"/>
                    <a:satMod val="130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7999412" y="1587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4000"/>
                  </a:schemeClr>
                </a:gs>
                <a:gs pos="73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1000"/>
                  </a:schemeClr>
                </a:gs>
                <a:gs pos="75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5239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0000"/>
                  </a:schemeClr>
                </a:gs>
                <a:gs pos="66000">
                  <a:schemeClr val="accent1">
                    <a:lumMod val="60000"/>
                    <a:lumOff val="40000"/>
                    <a:alpha val="0"/>
                  </a:schemeClr>
                </a:gs>
                <a:gs pos="31000">
                  <a:schemeClr val="accent1">
                    <a:lumMod val="60000"/>
                    <a:lumOff val="40000"/>
                    <a:alpha val="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5"/>
            <p:cNvSpPr/>
            <p:nvPr/>
          </p:nvSpPr>
          <p:spPr bwMode="gray">
            <a:xfrm rot="15922489">
              <a:off x="4203594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9" name="Freeform 5"/>
            <p:cNvSpPr/>
            <p:nvPr/>
          </p:nvSpPr>
          <p:spPr bwMode="gray">
            <a:xfrm rot="16200000">
              <a:off x="32954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8" name="Rectangle 7"/>
            <p:cNvSpPr/>
            <p:nvPr/>
          </p:nvSpPr>
          <p:spPr bwMode="gray">
            <a:xfrm>
              <a:off x="6172200" y="402165"/>
              <a:ext cx="55964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5431" y="1269999"/>
            <a:ext cx="2895194" cy="1301751"/>
          </a:xfrm>
        </p:spPr>
        <p:txBody>
          <a:bodyPr anchor="b">
            <a:normAutofit/>
          </a:bodyPr>
          <a:lstStyle>
            <a:lvl1pPr algn="l">
              <a:defRPr sz="27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910904" y="857250"/>
            <a:ext cx="2420394" cy="3429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866216" y="2743200"/>
            <a:ext cx="2894409" cy="1028700"/>
          </a:xfrm>
        </p:spPr>
        <p:txBody>
          <a:bodyPr>
            <a:normAutofit/>
          </a:bodyPr>
          <a:lstStyle>
            <a:lvl1pPr marL="0" indent="0">
              <a:buNone/>
              <a:defRPr sz="1050">
                <a:solidFill>
                  <a:schemeClr val="accent1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11/2/2020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7832796" y="0"/>
            <a:ext cx="514350" cy="8572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97570495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9144000" cy="5143500"/>
            <a:chOff x="0" y="0"/>
            <a:chExt cx="12192000" cy="6858000"/>
          </a:xfrm>
        </p:grpSpPr>
        <p:sp>
          <p:nvSpPr>
            <p:cNvPr id="15" name="Rectangle 14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0">
                <a:duotone>
                  <a:schemeClr val="dk2">
                    <a:shade val="42000"/>
                    <a:hueMod val="42000"/>
                    <a:satMod val="124000"/>
                    <a:lumMod val="62000"/>
                  </a:schemeClr>
                  <a:schemeClr val="dk2">
                    <a:tint val="96000"/>
                    <a:satMod val="130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41" name="Oval 40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9" name="Oval 38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1587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4000"/>
                  </a:schemeClr>
                </a:gs>
                <a:gs pos="73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8" name="Oval 3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9" name="Oval 48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1000"/>
                  </a:schemeClr>
                </a:gs>
                <a:gs pos="75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5239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0000"/>
                  </a:schemeClr>
                </a:gs>
                <a:gs pos="66000">
                  <a:schemeClr val="accent1">
                    <a:lumMod val="60000"/>
                    <a:lumOff val="40000"/>
                    <a:alpha val="0"/>
                  </a:schemeClr>
                </a:gs>
                <a:gs pos="31000">
                  <a:schemeClr val="accent1">
                    <a:lumMod val="60000"/>
                    <a:lumOff val="40000"/>
                    <a:alpha val="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5"/>
            <p:cNvSpPr/>
            <p:nvPr/>
          </p:nvSpPr>
          <p:spPr bwMode="gray">
            <a:xfrm rot="21010068">
              <a:off x="8490951" y="17975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6" name="Freeform 5"/>
            <p:cNvSpPr/>
            <p:nvPr/>
          </p:nvSpPr>
          <p:spPr bwMode="gray">
            <a:xfrm>
              <a:off x="459506" y="1866405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9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866216" y="710940"/>
            <a:ext cx="6571060" cy="54636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216" y="1952625"/>
            <a:ext cx="6571060" cy="25622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20833" y="4793880"/>
            <a:ext cx="2894846" cy="2286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50" b="1" i="0">
                <a:solidFill>
                  <a:schemeClr val="accent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988204" y="4795806"/>
            <a:ext cx="742949" cy="2285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 b="1" i="0">
                <a:solidFill>
                  <a:schemeClr val="accent1"/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11/2/2020</a:t>
            </a:fld>
            <a:endParaRPr lang="en-US" dirty="0"/>
          </a:p>
        </p:txBody>
      </p:sp>
      <p:sp>
        <p:nvSpPr>
          <p:cNvPr id="20" name="Rectangle 19"/>
          <p:cNvSpPr/>
          <p:nvPr/>
        </p:nvSpPr>
        <p:spPr>
          <a:xfrm>
            <a:off x="7832796" y="0"/>
            <a:ext cx="514350" cy="8572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7764406" y="221797"/>
            <a:ext cx="628649" cy="57576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100" b="0" i="0">
                <a:solidFill>
                  <a:schemeClr val="bg1"/>
                </a:solidFill>
              </a:defRPr>
            </a:lvl1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5552636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5" r:id="rId1"/>
    <p:sldLayoutId id="2147483856" r:id="rId2"/>
    <p:sldLayoutId id="2147483857" r:id="rId3"/>
    <p:sldLayoutId id="2147483858" r:id="rId4"/>
    <p:sldLayoutId id="2147483859" r:id="rId5"/>
    <p:sldLayoutId id="2147483860" r:id="rId6"/>
    <p:sldLayoutId id="2147483861" r:id="rId7"/>
    <p:sldLayoutId id="2147483862" r:id="rId8"/>
    <p:sldLayoutId id="2147483863" r:id="rId9"/>
    <p:sldLayoutId id="2147483864" r:id="rId10"/>
    <p:sldLayoutId id="2147483865" r:id="rId11"/>
    <p:sldLayoutId id="2147483866" r:id="rId12"/>
    <p:sldLayoutId id="2147483867" r:id="rId13"/>
    <p:sldLayoutId id="2147483868" r:id="rId14"/>
    <p:sldLayoutId id="2147483869" r:id="rId15"/>
    <p:sldLayoutId id="2147483870" r:id="rId16"/>
    <p:sldLayoutId id="2147483871" r:id="rId17"/>
    <p:sldLayoutId id="2147483872" r:id="rId18"/>
  </p:sldLayoutIdLst>
  <p:hf sldNum="0" hdr="0" ftr="0" dt="0"/>
  <p:txStyles>
    <p:titleStyle>
      <a:lvl1pPr algn="l" defTabSz="342900" rtl="0" eaLnBrk="1" latinLnBrk="0" hangingPunct="1">
        <a:spcBef>
          <a:spcPct val="0"/>
        </a:spcBef>
        <a:buNone/>
        <a:defRPr sz="2700" b="0" i="0" kern="1200">
          <a:solidFill>
            <a:schemeClr val="bg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57175" indent="-257175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35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57213" indent="-214313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572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05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2001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5430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8859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hyperlink" Target="https://dustyoldthing.com/civil-war-soldiers-rations/" TargetMode="External"/><Relationship Id="rId13" Type="http://schemas.openxmlformats.org/officeDocument/2006/relationships/hyperlink" Target="https://www.history.com/news/harriet-tubman-combahee-ferry-raid-civil-war" TargetMode="External"/><Relationship Id="rId18" Type="http://schemas.openxmlformats.org/officeDocument/2006/relationships/hyperlink" Target="https://www.liberationnews.org/take-em-pensacola-activists-protest-confederate-monument-lee-square/" TargetMode="External"/><Relationship Id="rId3" Type="http://schemas.openxmlformats.org/officeDocument/2006/relationships/hyperlink" Target="https://www.loc.gov/item/99447021/" TargetMode="External"/><Relationship Id="rId21" Type="http://schemas.openxmlformats.org/officeDocument/2006/relationships/hyperlink" Target="https://time.com/charlottesville-white-nationalist-rally-clashes/" TargetMode="External"/><Relationship Id="rId7" Type="http://schemas.openxmlformats.org/officeDocument/2006/relationships/hyperlink" Target="https://en.wikipedia.org/wiki/Stonewall_Jackson" TargetMode="External"/><Relationship Id="rId12" Type="http://schemas.openxmlformats.org/officeDocument/2006/relationships/hyperlink" Target="https://www.onlyinyourstate.com/georgia/rare-photos-stone-mountain-monument-construction-ga/" TargetMode="External"/><Relationship Id="rId17" Type="http://schemas.openxmlformats.org/officeDocument/2006/relationships/hyperlink" Target="https://www.tpr.org/post/conflicting-rallies-converge-travis-park-over-confederate-monument" TargetMode="External"/><Relationship Id="rId2" Type="http://schemas.openxmlformats.org/officeDocument/2006/relationships/notesSlide" Target="../notesSlides/notesSlide19.xml"/><Relationship Id="rId16" Type="http://schemas.openxmlformats.org/officeDocument/2006/relationships/hyperlink" Target="https://en.wikipedia.org/wiki/The_Birth_of_a_Nation" TargetMode="External"/><Relationship Id="rId20" Type="http://schemas.openxmlformats.org/officeDocument/2006/relationships/hyperlink" Target="https://www.facingsouth.org/2017/08/institute-index-intensifying-battle-over-removing-confederate-monuments" TargetMode="External"/><Relationship Id="rId1" Type="http://schemas.openxmlformats.org/officeDocument/2006/relationships/slideLayout" Target="../slideLayouts/slideLayout18.xml"/><Relationship Id="rId6" Type="http://schemas.openxmlformats.org/officeDocument/2006/relationships/hyperlink" Target="https://segregationinamerica.eji.org/report/confederate-icongraphy.html" TargetMode="External"/><Relationship Id="rId11" Type="http://schemas.openxmlformats.org/officeDocument/2006/relationships/hyperlink" Target="https://www.pbs.org/video/history-detectives-wearing-the-confederate-uniform-slave-or-soldier/" TargetMode="External"/><Relationship Id="rId5" Type="http://schemas.openxmlformats.org/officeDocument/2006/relationships/hyperlink" Target="https://timeline.com/civil-war-propaganda-highlighted-the-cause-of-slavery-when-the-government-wouldnt-200f154780dc" TargetMode="External"/><Relationship Id="rId15" Type="http://schemas.openxmlformats.org/officeDocument/2006/relationships/hyperlink" Target="https://theculturetrip.com/north-america/usa/mississippi/articles/this-state-flag-is-the-last-to-feature-a-confederate-battle-flag-design/" TargetMode="External"/><Relationship Id="rId10" Type="http://schemas.openxmlformats.org/officeDocument/2006/relationships/hyperlink" Target="https://allthatsinteresting.com/civil-war-photos" TargetMode="External"/><Relationship Id="rId19" Type="http://schemas.openxmlformats.org/officeDocument/2006/relationships/hyperlink" Target="https://wusfnews.wusf.usf.edu/post/after-protest-manatee-county-votes-remove-confederate-statue" TargetMode="External"/><Relationship Id="rId4" Type="http://schemas.openxmlformats.org/officeDocument/2006/relationships/hyperlink" Target="https://www.warhistoryonline.com/american-civil-war/propaganda-civil-war.html" TargetMode="External"/><Relationship Id="rId9" Type="http://schemas.openxmlformats.org/officeDocument/2006/relationships/hyperlink" Target="https://www.goodreads.com/book/show/1628534.How_the_North_Won" TargetMode="External"/><Relationship Id="rId14" Type="http://schemas.openxmlformats.org/officeDocument/2006/relationships/hyperlink" Target="https://www.washingtonpost.com/history/2019/10/12/it-was-nations-largest-auction-enslaved-people-now-search-descendants-weeping-time/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jpg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Confederate Monuments</a:t>
            </a: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Photo Set</a:t>
            </a:r>
            <a:endParaRPr/>
          </a:p>
        </p:txBody>
      </p:sp>
      <p:sp>
        <p:nvSpPr>
          <p:cNvPr id="55" name="Google Shape;55;p13"/>
          <p:cNvSpPr txBox="1">
            <a:spLocks noGrp="1"/>
          </p:cNvSpPr>
          <p:nvPr>
            <p:ph type="subTitle" idx="1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Historic and Contemporary Images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mpPbRTjA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5053" y="876299"/>
            <a:ext cx="6066264" cy="3412274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1464813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tone mountai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0448" y="936037"/>
            <a:ext cx="5932449" cy="3239647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795322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4J4YGXMOEI6TIZJON4PX6Q3MM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3141" y="663336"/>
            <a:ext cx="5071020" cy="362578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3836745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9223638649_5dad2533db_k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9530" y="660827"/>
            <a:ext cx="5568686" cy="371427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2978572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oogle Shape;165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90701" y="753035"/>
            <a:ext cx="6109047" cy="3660482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1639309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35433309_1883075718658021_7721077929383297024_o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9329" y="683879"/>
            <a:ext cx="5664996" cy="3775742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4217729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oogle Shape;186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67111" y="845243"/>
            <a:ext cx="5594217" cy="3568273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756655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4J4YGXMOEI6TIZJON4PX6Q3MM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1852" y="684150"/>
            <a:ext cx="5320282" cy="3804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7146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oogle Shape;193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99281" y="743920"/>
            <a:ext cx="5204262" cy="3570422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2316456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34"/>
          <p:cNvSpPr txBox="1">
            <a:spLocks noGrp="1"/>
          </p:cNvSpPr>
          <p:nvPr>
            <p:ph type="body" idx="1"/>
          </p:nvPr>
        </p:nvSpPr>
        <p:spPr>
          <a:xfrm>
            <a:off x="226460" y="1557580"/>
            <a:ext cx="8520600" cy="223175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dirty="0">
                <a:solidFill>
                  <a:schemeClr val="tx1"/>
                </a:solidFill>
              </a:rPr>
              <a:t>Photo 1: </a:t>
            </a:r>
            <a:r>
              <a:rPr lang="en" sz="1000" u="sng" dirty="0">
                <a:solidFill>
                  <a:schemeClr val="tx1"/>
                </a:solidFill>
                <a:hlinkClick r:id="rId3"/>
              </a:rPr>
              <a:t>https://</a:t>
            </a:r>
            <a:r>
              <a:rPr lang="en" sz="1000" u="sng" dirty="0" smtClean="0">
                <a:solidFill>
                  <a:schemeClr val="tx1"/>
                </a:solidFill>
                <a:hlinkClick r:id="rId3"/>
              </a:rPr>
              <a:t>www.loc.gov/item/99447021/</a:t>
            </a:r>
            <a:endParaRPr lang="en" sz="1000" dirty="0">
              <a:solidFill>
                <a:schemeClr val="tx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dirty="0" smtClean="0">
                <a:solidFill>
                  <a:schemeClr val="tx1"/>
                </a:solidFill>
              </a:rPr>
              <a:t>Photo </a:t>
            </a:r>
            <a:r>
              <a:rPr lang="en" sz="1000" dirty="0">
                <a:solidFill>
                  <a:schemeClr val="tx1"/>
                </a:solidFill>
              </a:rPr>
              <a:t>2: </a:t>
            </a:r>
            <a:r>
              <a:rPr lang="en" sz="1000" u="sng" dirty="0">
                <a:solidFill>
                  <a:schemeClr val="tx1"/>
                </a:solidFill>
                <a:hlinkClick r:id="rId4"/>
              </a:rPr>
              <a:t>https://</a:t>
            </a:r>
            <a:r>
              <a:rPr lang="en" sz="1000" u="sng" dirty="0" smtClean="0">
                <a:solidFill>
                  <a:schemeClr val="tx1"/>
                </a:solidFill>
                <a:hlinkClick r:id="rId4"/>
              </a:rPr>
              <a:t>www.warhistoryonline.com/american-civil-war/propaganda-civil-war.html</a:t>
            </a:r>
            <a:endParaRPr lang="en" sz="1000" dirty="0">
              <a:solidFill>
                <a:schemeClr val="tx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dirty="0" smtClean="0">
                <a:solidFill>
                  <a:schemeClr val="tx1"/>
                </a:solidFill>
              </a:rPr>
              <a:t>Photos 3-</a:t>
            </a:r>
            <a:r>
              <a:rPr lang="en-US" sz="1000" dirty="0" smtClean="0">
                <a:solidFill>
                  <a:schemeClr val="tx1"/>
                </a:solidFill>
              </a:rPr>
              <a:t>5, 8</a:t>
            </a:r>
            <a:r>
              <a:rPr lang="en" sz="1000" dirty="0" smtClean="0">
                <a:solidFill>
                  <a:schemeClr val="tx1"/>
                </a:solidFill>
              </a:rPr>
              <a:t>: </a:t>
            </a:r>
            <a:r>
              <a:rPr lang="en" sz="1000" u="sng" dirty="0">
                <a:solidFill>
                  <a:schemeClr val="tx1"/>
                </a:solidFill>
                <a:hlinkClick r:id="rId5"/>
              </a:rPr>
              <a:t>https://</a:t>
            </a:r>
            <a:r>
              <a:rPr lang="en" sz="1000" u="sng" dirty="0" smtClean="0">
                <a:solidFill>
                  <a:schemeClr val="tx1"/>
                </a:solidFill>
                <a:hlinkClick r:id="rId5"/>
              </a:rPr>
              <a:t>timeline.com/civil-war-propaganda-highlighted-the-cause-of-slavery-when-the-government-wouldnt-200f154780dc</a:t>
            </a:r>
            <a:endParaRPr lang="en-US" sz="1000" u="sng" dirty="0">
              <a:solidFill>
                <a:schemeClr val="tx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dirty="0" smtClean="0">
                <a:solidFill>
                  <a:schemeClr val="tx1"/>
                </a:solidFill>
              </a:rPr>
              <a:t>Photo </a:t>
            </a:r>
            <a:r>
              <a:rPr lang="en-US" sz="1000" dirty="0">
                <a:solidFill>
                  <a:schemeClr val="tx1"/>
                </a:solidFill>
              </a:rPr>
              <a:t>6: </a:t>
            </a:r>
            <a:r>
              <a:rPr lang="en-US" sz="1000" dirty="0">
                <a:solidFill>
                  <a:schemeClr val="tx1"/>
                </a:solidFill>
                <a:hlinkClick r:id="rId6"/>
              </a:rPr>
              <a:t>https://</a:t>
            </a:r>
            <a:r>
              <a:rPr lang="en-US" sz="1000" dirty="0" smtClean="0">
                <a:solidFill>
                  <a:schemeClr val="tx1"/>
                </a:solidFill>
                <a:hlinkClick r:id="rId6"/>
              </a:rPr>
              <a:t>segregationinamerica.eji.org/report/confederate-icongraphy.html</a:t>
            </a:r>
            <a:endParaRPr lang="en-US" sz="1000" dirty="0">
              <a:solidFill>
                <a:schemeClr val="tx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dirty="0" smtClean="0">
                <a:solidFill>
                  <a:schemeClr val="tx1"/>
                </a:solidFill>
              </a:rPr>
              <a:t>Photo </a:t>
            </a:r>
            <a:r>
              <a:rPr lang="en-US" sz="1000" dirty="0">
                <a:solidFill>
                  <a:schemeClr val="tx1"/>
                </a:solidFill>
              </a:rPr>
              <a:t>7: </a:t>
            </a:r>
            <a:r>
              <a:rPr lang="en-US" sz="1000" dirty="0">
                <a:solidFill>
                  <a:schemeClr val="tx1"/>
                </a:solidFill>
                <a:hlinkClick r:id="rId7"/>
              </a:rPr>
              <a:t>https://</a:t>
            </a:r>
            <a:r>
              <a:rPr lang="en-US" sz="1000" dirty="0" smtClean="0">
                <a:solidFill>
                  <a:schemeClr val="tx1"/>
                </a:solidFill>
                <a:hlinkClick r:id="rId7"/>
              </a:rPr>
              <a:t>en.wikipedia.org/wiki/Stonewall_Jackson</a:t>
            </a:r>
            <a:endParaRPr lang="en-US" sz="1000" dirty="0">
              <a:solidFill>
                <a:schemeClr val="tx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dirty="0" smtClean="0">
                <a:solidFill>
                  <a:schemeClr val="tx1"/>
                </a:solidFill>
              </a:rPr>
              <a:t>Photo </a:t>
            </a:r>
            <a:r>
              <a:rPr lang="en-US" sz="1000" dirty="0">
                <a:solidFill>
                  <a:schemeClr val="tx1"/>
                </a:solidFill>
              </a:rPr>
              <a:t>9: </a:t>
            </a:r>
            <a:r>
              <a:rPr lang="en-US" sz="1000" dirty="0">
                <a:solidFill>
                  <a:schemeClr val="tx1"/>
                </a:solidFill>
                <a:hlinkClick r:id="rId8"/>
              </a:rPr>
              <a:t>https://</a:t>
            </a:r>
            <a:r>
              <a:rPr lang="en-US" sz="1000" dirty="0" smtClean="0">
                <a:solidFill>
                  <a:schemeClr val="tx1"/>
                </a:solidFill>
                <a:hlinkClick r:id="rId8"/>
              </a:rPr>
              <a:t>dustyoldthing.com/civil-war-soldiers-rations/</a:t>
            </a:r>
            <a:endParaRPr lang="en-US" sz="1000" dirty="0">
              <a:solidFill>
                <a:schemeClr val="tx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dirty="0" smtClean="0">
                <a:solidFill>
                  <a:schemeClr val="tx1"/>
                </a:solidFill>
              </a:rPr>
              <a:t>Photo</a:t>
            </a:r>
            <a:r>
              <a:rPr lang="en-US" sz="1000" dirty="0" smtClean="0">
                <a:solidFill>
                  <a:schemeClr val="tx1"/>
                </a:solidFill>
              </a:rPr>
              <a:t> 10: </a:t>
            </a:r>
            <a:r>
              <a:rPr lang="en-US" sz="1000" dirty="0">
                <a:solidFill>
                  <a:schemeClr val="tx1"/>
                </a:solidFill>
                <a:hlinkClick r:id="rId9"/>
              </a:rPr>
              <a:t>https://</a:t>
            </a:r>
            <a:r>
              <a:rPr lang="en-US" sz="1000" dirty="0" smtClean="0">
                <a:solidFill>
                  <a:schemeClr val="tx1"/>
                </a:solidFill>
                <a:hlinkClick r:id="rId9"/>
              </a:rPr>
              <a:t>www.goodreads.com/book/show/1628534.How_the_North_Won</a:t>
            </a:r>
            <a:endParaRPr lang="en-US" sz="1000" dirty="0">
              <a:solidFill>
                <a:schemeClr val="tx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dirty="0" smtClean="0">
                <a:solidFill>
                  <a:schemeClr val="tx1"/>
                </a:solidFill>
              </a:rPr>
              <a:t>Photos </a:t>
            </a:r>
            <a:r>
              <a:rPr lang="en-US" sz="1000" dirty="0" smtClean="0">
                <a:solidFill>
                  <a:schemeClr val="tx1"/>
                </a:solidFill>
              </a:rPr>
              <a:t>11</a:t>
            </a:r>
            <a:r>
              <a:rPr lang="en" sz="1000" dirty="0" smtClean="0">
                <a:solidFill>
                  <a:schemeClr val="tx1"/>
                </a:solidFill>
              </a:rPr>
              <a:t>: </a:t>
            </a:r>
            <a:r>
              <a:rPr lang="en" sz="1000" u="sng" dirty="0">
                <a:solidFill>
                  <a:schemeClr val="tx1"/>
                </a:solidFill>
                <a:hlinkClick r:id="rId10"/>
              </a:rPr>
              <a:t>https://</a:t>
            </a:r>
            <a:r>
              <a:rPr lang="en" sz="1000" u="sng" dirty="0" smtClean="0">
                <a:solidFill>
                  <a:schemeClr val="tx1"/>
                </a:solidFill>
                <a:hlinkClick r:id="rId10"/>
              </a:rPr>
              <a:t>allthatsinteresting.com/civil-war-photos</a:t>
            </a:r>
            <a:endParaRPr lang="en-US" sz="1000" u="sng" dirty="0">
              <a:solidFill>
                <a:schemeClr val="tx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dirty="0" smtClean="0">
                <a:solidFill>
                  <a:schemeClr val="tx1"/>
                </a:solidFill>
              </a:rPr>
              <a:t>Photo </a:t>
            </a:r>
            <a:r>
              <a:rPr lang="en-US" sz="1000" dirty="0">
                <a:solidFill>
                  <a:schemeClr val="tx1"/>
                </a:solidFill>
              </a:rPr>
              <a:t>12: </a:t>
            </a:r>
            <a:r>
              <a:rPr lang="en-US" sz="1000" dirty="0">
                <a:solidFill>
                  <a:schemeClr val="tx1"/>
                </a:solidFill>
                <a:hlinkClick r:id="rId11"/>
              </a:rPr>
              <a:t>https://</a:t>
            </a:r>
            <a:r>
              <a:rPr lang="en-US" sz="1000" dirty="0" smtClean="0">
                <a:solidFill>
                  <a:schemeClr val="tx1"/>
                </a:solidFill>
                <a:hlinkClick r:id="rId11"/>
              </a:rPr>
              <a:t>www.pbs.org/video/history-detectives-wearing-the-confederate-uniform-slave-or-soldier/</a:t>
            </a:r>
            <a:endParaRPr lang="en-US" sz="1000" dirty="0">
              <a:solidFill>
                <a:schemeClr val="tx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dirty="0" smtClean="0">
                <a:solidFill>
                  <a:schemeClr val="tx1"/>
                </a:solidFill>
              </a:rPr>
              <a:t>Photo </a:t>
            </a:r>
            <a:r>
              <a:rPr lang="en-US" sz="1000" dirty="0">
                <a:solidFill>
                  <a:schemeClr val="tx1"/>
                </a:solidFill>
              </a:rPr>
              <a:t>13: </a:t>
            </a:r>
            <a:r>
              <a:rPr lang="en-US" sz="1000" dirty="0">
                <a:solidFill>
                  <a:schemeClr val="tx1"/>
                </a:solidFill>
                <a:hlinkClick r:id="rId12"/>
              </a:rPr>
              <a:t>https://</a:t>
            </a:r>
            <a:r>
              <a:rPr lang="en-US" sz="1000" dirty="0" smtClean="0">
                <a:solidFill>
                  <a:schemeClr val="tx1"/>
                </a:solidFill>
                <a:hlinkClick r:id="rId12"/>
              </a:rPr>
              <a:t>www.onlyinyourstate.com/georgia/rare-photos-stone-mountain-monument-construction-ga/</a:t>
            </a:r>
            <a:endParaRPr lang="en-US" sz="1000" dirty="0">
              <a:solidFill>
                <a:schemeClr val="tx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dirty="0" smtClean="0">
                <a:solidFill>
                  <a:schemeClr val="tx1"/>
                </a:solidFill>
              </a:rPr>
              <a:t>Photo </a:t>
            </a:r>
            <a:r>
              <a:rPr lang="en-US" sz="1000" dirty="0" smtClean="0">
                <a:solidFill>
                  <a:schemeClr val="tx1"/>
                </a:solidFill>
              </a:rPr>
              <a:t>14</a:t>
            </a:r>
            <a:r>
              <a:rPr lang="en" sz="1000" dirty="0" smtClean="0">
                <a:solidFill>
                  <a:schemeClr val="tx1"/>
                </a:solidFill>
              </a:rPr>
              <a:t>: </a:t>
            </a:r>
            <a:r>
              <a:rPr lang="en" sz="1000" u="sng" dirty="0">
                <a:solidFill>
                  <a:schemeClr val="tx1"/>
                </a:solidFill>
                <a:hlinkClick r:id="rId13"/>
              </a:rPr>
              <a:t>https://</a:t>
            </a:r>
            <a:r>
              <a:rPr lang="en" sz="1000" u="sng" dirty="0" smtClean="0">
                <a:solidFill>
                  <a:schemeClr val="tx1"/>
                </a:solidFill>
                <a:hlinkClick r:id="rId13"/>
              </a:rPr>
              <a:t>www.history.com/news/harriet-tubman-combahee-ferry-raid-civil-war</a:t>
            </a:r>
            <a:endParaRPr lang="en" sz="1000" dirty="0">
              <a:solidFill>
                <a:schemeClr val="tx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dirty="0" smtClean="0">
                <a:solidFill>
                  <a:schemeClr val="tx1"/>
                </a:solidFill>
              </a:rPr>
              <a:t>Photo </a:t>
            </a:r>
            <a:r>
              <a:rPr lang="en-US" sz="1000" dirty="0" smtClean="0">
                <a:solidFill>
                  <a:schemeClr val="tx1"/>
                </a:solidFill>
              </a:rPr>
              <a:t>15</a:t>
            </a:r>
            <a:r>
              <a:rPr lang="en" sz="1000" dirty="0" smtClean="0">
                <a:solidFill>
                  <a:schemeClr val="tx1"/>
                </a:solidFill>
              </a:rPr>
              <a:t>: </a:t>
            </a:r>
            <a:r>
              <a:rPr lang="en" sz="1000" dirty="0">
                <a:solidFill>
                  <a:schemeClr val="tx1"/>
                </a:solidFill>
                <a:hlinkClick r:id="rId14"/>
              </a:rPr>
              <a:t>https://</a:t>
            </a:r>
            <a:r>
              <a:rPr lang="en" sz="1000" dirty="0" smtClean="0">
                <a:solidFill>
                  <a:schemeClr val="tx1"/>
                </a:solidFill>
                <a:hlinkClick r:id="rId14"/>
              </a:rPr>
              <a:t>www.washingtonpost.com/history/2019/10/12/it-was-nations-largest-auction-enslaved-people-now-search-descendants-weeping-time/</a:t>
            </a:r>
            <a:endParaRPr lang="en" sz="1000" dirty="0">
              <a:solidFill>
                <a:schemeClr val="tx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dirty="0" smtClean="0">
                <a:solidFill>
                  <a:schemeClr val="tx1"/>
                </a:solidFill>
              </a:rPr>
              <a:t>Photo 1</a:t>
            </a:r>
            <a:r>
              <a:rPr lang="en-US" sz="1000" dirty="0" smtClean="0">
                <a:solidFill>
                  <a:schemeClr val="tx1"/>
                </a:solidFill>
              </a:rPr>
              <a:t>6</a:t>
            </a:r>
            <a:r>
              <a:rPr lang="en" sz="1000" dirty="0" smtClean="0">
                <a:solidFill>
                  <a:schemeClr val="tx1"/>
                </a:solidFill>
              </a:rPr>
              <a:t>: </a:t>
            </a:r>
            <a:r>
              <a:rPr lang="en" sz="1000" dirty="0">
                <a:solidFill>
                  <a:schemeClr val="tx1"/>
                </a:solidFill>
                <a:hlinkClick r:id="rId15"/>
              </a:rPr>
              <a:t>https://</a:t>
            </a:r>
            <a:r>
              <a:rPr lang="en" sz="1000" dirty="0" smtClean="0">
                <a:solidFill>
                  <a:schemeClr val="tx1"/>
                </a:solidFill>
                <a:hlinkClick r:id="rId15"/>
              </a:rPr>
              <a:t>theculturetrip.com/north-america/usa/mississippi/articles/this-state-flag-is-the-last-to-feature-a-confederate-battle-flag-design/</a:t>
            </a:r>
            <a:endParaRPr lang="en" sz="1000" dirty="0">
              <a:solidFill>
                <a:schemeClr val="tx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dirty="0" smtClean="0">
                <a:solidFill>
                  <a:schemeClr val="tx1"/>
                </a:solidFill>
              </a:rPr>
              <a:t>Photo</a:t>
            </a:r>
            <a:r>
              <a:rPr lang="en-US" sz="1000" dirty="0" smtClean="0">
                <a:solidFill>
                  <a:schemeClr val="tx1"/>
                </a:solidFill>
              </a:rPr>
              <a:t> </a:t>
            </a:r>
            <a:r>
              <a:rPr lang="en-US" sz="1000" dirty="0">
                <a:solidFill>
                  <a:schemeClr val="tx1"/>
                </a:solidFill>
              </a:rPr>
              <a:t>17: </a:t>
            </a:r>
            <a:r>
              <a:rPr lang="en-US" sz="1000" dirty="0">
                <a:solidFill>
                  <a:schemeClr val="tx1"/>
                </a:solidFill>
                <a:hlinkClick r:id="rId16"/>
              </a:rPr>
              <a:t>https://</a:t>
            </a:r>
            <a:r>
              <a:rPr lang="en-US" sz="1000" dirty="0" smtClean="0">
                <a:solidFill>
                  <a:schemeClr val="tx1"/>
                </a:solidFill>
                <a:hlinkClick r:id="rId16"/>
              </a:rPr>
              <a:t>en.wikipedia.org/wiki/The_Birth_of_a_Nation</a:t>
            </a:r>
            <a:endParaRPr lang="en-US" sz="1000" dirty="0">
              <a:solidFill>
                <a:schemeClr val="tx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dirty="0" smtClean="0">
                <a:solidFill>
                  <a:schemeClr val="tx1"/>
                </a:solidFill>
              </a:rPr>
              <a:t>Photo 1</a:t>
            </a:r>
            <a:r>
              <a:rPr lang="en-US" sz="1000" dirty="0">
                <a:solidFill>
                  <a:schemeClr val="tx1"/>
                </a:solidFill>
              </a:rPr>
              <a:t>8</a:t>
            </a:r>
            <a:r>
              <a:rPr lang="en" sz="1000" dirty="0" smtClean="0">
                <a:solidFill>
                  <a:schemeClr val="tx1"/>
                </a:solidFill>
              </a:rPr>
              <a:t>: </a:t>
            </a:r>
            <a:r>
              <a:rPr lang="en" sz="1000" u="sng" dirty="0">
                <a:solidFill>
                  <a:schemeClr val="tx1"/>
                </a:solidFill>
                <a:hlinkClick r:id="rId17"/>
              </a:rPr>
              <a:t>https://</a:t>
            </a:r>
            <a:r>
              <a:rPr lang="en" sz="1000" u="sng" dirty="0" smtClean="0">
                <a:solidFill>
                  <a:schemeClr val="tx1"/>
                </a:solidFill>
                <a:hlinkClick r:id="rId17"/>
              </a:rPr>
              <a:t>www.tpr.org/post/conflicting-rallies-converge-travis-park-over-confederate-monument</a:t>
            </a:r>
            <a:endParaRPr lang="en-US" sz="1000" u="sng" dirty="0">
              <a:solidFill>
                <a:schemeClr val="tx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dirty="0" smtClean="0">
                <a:solidFill>
                  <a:schemeClr val="tx1"/>
                </a:solidFill>
              </a:rPr>
              <a:t>Photo 1</a:t>
            </a:r>
            <a:r>
              <a:rPr lang="en-US" sz="1000" dirty="0">
                <a:solidFill>
                  <a:schemeClr val="tx1"/>
                </a:solidFill>
              </a:rPr>
              <a:t>9</a:t>
            </a:r>
            <a:r>
              <a:rPr lang="en" sz="1000" dirty="0" smtClean="0">
                <a:solidFill>
                  <a:schemeClr val="tx1"/>
                </a:solidFill>
              </a:rPr>
              <a:t>: </a:t>
            </a:r>
            <a:r>
              <a:rPr lang="en" sz="1000" u="sng" dirty="0">
                <a:solidFill>
                  <a:schemeClr val="tx1"/>
                </a:solidFill>
                <a:hlinkClick r:id="rId18"/>
              </a:rPr>
              <a:t>https://</a:t>
            </a:r>
            <a:r>
              <a:rPr lang="en" sz="1000" u="sng" dirty="0" smtClean="0">
                <a:solidFill>
                  <a:schemeClr val="tx1"/>
                </a:solidFill>
                <a:hlinkClick r:id="rId18"/>
              </a:rPr>
              <a:t>www.liberationnews.org/take-em-pensacola-activists-protest-confederate-monument-lee-square/</a:t>
            </a:r>
            <a:endParaRPr lang="en" sz="1000" dirty="0">
              <a:solidFill>
                <a:schemeClr val="tx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dirty="0" smtClean="0">
                <a:solidFill>
                  <a:schemeClr val="tx1"/>
                </a:solidFill>
              </a:rPr>
              <a:t>Photo </a:t>
            </a:r>
            <a:r>
              <a:rPr lang="en-US" sz="1000" dirty="0" smtClean="0">
                <a:solidFill>
                  <a:schemeClr val="tx1"/>
                </a:solidFill>
              </a:rPr>
              <a:t>20</a:t>
            </a:r>
            <a:r>
              <a:rPr lang="en" sz="1000" dirty="0" smtClean="0">
                <a:solidFill>
                  <a:schemeClr val="tx1"/>
                </a:solidFill>
              </a:rPr>
              <a:t>: </a:t>
            </a:r>
            <a:r>
              <a:rPr lang="en" sz="1000" u="sng" dirty="0">
                <a:solidFill>
                  <a:schemeClr val="tx1"/>
                </a:solidFill>
                <a:hlinkClick r:id="rId19"/>
              </a:rPr>
              <a:t>https://</a:t>
            </a:r>
            <a:r>
              <a:rPr lang="en" sz="1000" u="sng" dirty="0" smtClean="0">
                <a:solidFill>
                  <a:schemeClr val="tx1"/>
                </a:solidFill>
                <a:hlinkClick r:id="rId19"/>
              </a:rPr>
              <a:t>wusfnews.wusf.usf.edu/post/after-protest-manatee-county-votes-remove-confederate-statue</a:t>
            </a:r>
            <a:endParaRPr lang="en" sz="1000" dirty="0">
              <a:solidFill>
                <a:schemeClr val="tx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dirty="0" smtClean="0">
                <a:solidFill>
                  <a:schemeClr val="tx1"/>
                </a:solidFill>
              </a:rPr>
              <a:t>Photo </a:t>
            </a:r>
            <a:r>
              <a:rPr lang="en-US" sz="1000" dirty="0" smtClean="0">
                <a:solidFill>
                  <a:schemeClr val="tx1"/>
                </a:solidFill>
              </a:rPr>
              <a:t>21</a:t>
            </a:r>
            <a:r>
              <a:rPr lang="en" sz="1000" dirty="0" smtClean="0">
                <a:solidFill>
                  <a:schemeClr val="tx1"/>
                </a:solidFill>
              </a:rPr>
              <a:t>: </a:t>
            </a:r>
            <a:r>
              <a:rPr lang="en" sz="1000" u="sng" dirty="0">
                <a:solidFill>
                  <a:schemeClr val="tx1"/>
                </a:solidFill>
                <a:hlinkClick r:id="rId20"/>
              </a:rPr>
              <a:t>https://</a:t>
            </a:r>
            <a:r>
              <a:rPr lang="en" sz="1000" u="sng" dirty="0" smtClean="0">
                <a:solidFill>
                  <a:schemeClr val="tx1"/>
                </a:solidFill>
                <a:hlinkClick r:id="rId20"/>
              </a:rPr>
              <a:t>www.facingsouth.org/2017/08/institute-index-intensifying-battle-over-removing-confederate-monuments</a:t>
            </a:r>
            <a:endParaRPr lang="en" sz="1000" dirty="0">
              <a:solidFill>
                <a:schemeClr val="tx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dirty="0" smtClean="0">
                <a:solidFill>
                  <a:schemeClr val="tx1"/>
                </a:solidFill>
              </a:rPr>
              <a:t>Photo 2</a:t>
            </a:r>
            <a:r>
              <a:rPr lang="en-US" sz="1000" dirty="0">
                <a:solidFill>
                  <a:schemeClr val="tx1"/>
                </a:solidFill>
              </a:rPr>
              <a:t>2</a:t>
            </a:r>
            <a:r>
              <a:rPr lang="en" sz="1000" dirty="0" smtClean="0">
                <a:solidFill>
                  <a:schemeClr val="tx1"/>
                </a:solidFill>
              </a:rPr>
              <a:t>: </a:t>
            </a:r>
            <a:r>
              <a:rPr lang="en" sz="1000" u="sng" dirty="0">
                <a:solidFill>
                  <a:schemeClr val="tx1"/>
                </a:solidFill>
                <a:hlinkClick r:id="rId21"/>
              </a:rPr>
              <a:t>https://time.com/charlottesville-white-nationalist-rally-clashes/</a:t>
            </a:r>
            <a:endParaRPr sz="10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Google Shape;60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65249" y="669073"/>
            <a:ext cx="5699937" cy="3652956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oogle Shape;67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47277" y="535258"/>
            <a:ext cx="3133133" cy="3961472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1460474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oogle Shape;74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47025" y="869795"/>
            <a:ext cx="5904588" cy="3439998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3969274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oogle Shape;81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95707" y="706244"/>
            <a:ext cx="5343743" cy="374588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1226659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w_foods_5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0769" y="765716"/>
            <a:ext cx="4647543" cy="3597198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3704855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6_1_updated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5776" y="829525"/>
            <a:ext cx="5192353" cy="3481349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2056043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Robert_Edward_Le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575" y="1059365"/>
            <a:ext cx="2298256" cy="3401123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5" name="Picture 4" descr="Stonewall_Jackson_by_Routzahn,_1862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5101" y="1059365"/>
            <a:ext cx="2441283" cy="3401123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7654" y="1059365"/>
            <a:ext cx="2320595" cy="3453162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4040306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oogle Shape;109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81814" y="676508"/>
            <a:ext cx="2421258" cy="3835089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744544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 Boardroom">
  <a:themeElements>
    <a:clrScheme name="Ion Boardroom">
      <a:dk1>
        <a:sysClr val="windowText" lastClr="000000"/>
      </a:dk1>
      <a:lt1>
        <a:sysClr val="window" lastClr="FFFFFF"/>
      </a:lt1>
      <a:dk2>
        <a:srgbClr val="EE5818"/>
      </a:dk2>
      <a:lt2>
        <a:srgbClr val="EBEBEB"/>
      </a:lt2>
      <a:accent1>
        <a:srgbClr val="F5A408"/>
      </a:accent1>
      <a:accent2>
        <a:srgbClr val="FA731A"/>
      </a:accent2>
      <a:accent3>
        <a:srgbClr val="AB9281"/>
      </a:accent3>
      <a:accent4>
        <a:srgbClr val="A18CD0"/>
      </a:accent4>
      <a:accent5>
        <a:srgbClr val="8EBBD2"/>
      </a:accent5>
      <a:accent6>
        <a:srgbClr val="ACC995"/>
      </a:accent6>
      <a:hlink>
        <a:srgbClr val="FAC96A"/>
      </a:hlink>
      <a:folHlink>
        <a:srgbClr val="FCDB9B"/>
      </a:folHlink>
    </a:clrScheme>
    <a:fontScheme name="Ion Boardroom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 Boardroom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104000"/>
                <a:satMod val="128000"/>
                <a:lumMod val="104000"/>
              </a:schemeClr>
            </a:gs>
            <a:gs pos="100000">
              <a:schemeClr val="phClr">
                <a:shade val="76000"/>
                <a:hueMod val="89000"/>
                <a:satMod val="164000"/>
                <a:lumMod val="68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42000"/>
                <a:hueMod val="42000"/>
                <a:satMod val="124000"/>
                <a:lumMod val="62000"/>
              </a:schemeClr>
              <a:schemeClr val="phClr">
                <a:tint val="96000"/>
                <a:satMod val="13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 Boardroom" id="{FC33163D-4339-46B1-8EED-24C834239D99}" vid="{BF1C4790-FE3C-4020-8CA7-00621DA7BBBC}"/>
    </a:ext>
  </a:extLst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Ion Boardroom</Template>
  <TotalTime>10282</TotalTime>
  <Words>335</Words>
  <Application>Microsoft Office PowerPoint</Application>
  <PresentationFormat>On-screen Show (16:9)</PresentationFormat>
  <Paragraphs>39</Paragraphs>
  <Slides>19</Slides>
  <Notes>19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3" baseType="lpstr">
      <vt:lpstr>Arial</vt:lpstr>
      <vt:lpstr>Century Gothic</vt:lpstr>
      <vt:lpstr>Wingdings 3</vt:lpstr>
      <vt:lpstr>Ion Boardroom</vt:lpstr>
      <vt:lpstr>Confederate Monuments Photo Set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Confederate Monuments Photo Set</dc:title>
  <dc:creator>Harris, Johari (jh9zn)</dc:creator>
  <cp:lastModifiedBy>Harris, Johari (jh9zn)</cp:lastModifiedBy>
  <cp:revision>20</cp:revision>
  <dcterms:modified xsi:type="dcterms:W3CDTF">2020-11-02T14:41:21Z</dcterms:modified>
</cp:coreProperties>
</file>